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embeddedFontLst>
    <p:embeddedFont>
      <p:font typeface="Bitter Medium"/>
      <p:regular r:id="rId14"/>
    </p:embeddedFont>
    <p:embeddedFont>
      <p:font typeface="Bitter Medium"/>
      <p:regular r:id="rId15"/>
    </p:embeddedFont>
    <p:embeddedFont>
      <p:font typeface="Bitter Medium"/>
      <p:regular r:id="rId16"/>
    </p:embeddedFont>
    <p:embeddedFont>
      <p:font typeface="Bitter Medium"/>
      <p:regular r:id="rId17"/>
    </p:embeddedFont>
    <p:embeddedFont>
      <p:font typeface="Open Sans"/>
      <p:regular r:id="rId18"/>
    </p:embeddedFont>
    <p:embeddedFont>
      <p:font typeface="Open Sans"/>
      <p:regular r:id="rId19"/>
    </p:embeddedFont>
    <p:embeddedFont>
      <p:font typeface="Open Sans"/>
      <p:regular r:id="rId20"/>
    </p:embeddedFont>
    <p:embeddedFont>
      <p:font typeface="Open Sans"/>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font" Target="fonts/font6.fntdata"/><Relationship Id="rId20" Type="http://schemas.openxmlformats.org/officeDocument/2006/relationships/font" Target="fonts/font7.fntdata"/><Relationship Id="rId21"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2-1.png>
</file>

<file path=ppt/media/image-3-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564011"/>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2C3F42"/>
                </a:solidFill>
                <a:latin typeface="Bitter Medium" pitchFamily="34" charset="0"/>
                <a:ea typeface="Bitter Medium" pitchFamily="34" charset="-122"/>
                <a:cs typeface="Bitter Medium" pitchFamily="34" charset="-120"/>
              </a:rPr>
              <a:t>Araştırma ve Yöntem Teknikleri Dersi Sunumu</a:t>
            </a:r>
            <a:endParaRPr lang="en-US" sz="4450" dirty="0"/>
          </a:p>
        </p:txBody>
      </p:sp>
      <p:sp>
        <p:nvSpPr>
          <p:cNvPr id="4" name="Text 1"/>
          <p:cNvSpPr/>
          <p:nvPr/>
        </p:nvSpPr>
        <p:spPr>
          <a:xfrm>
            <a:off x="6280190" y="4321731"/>
            <a:ext cx="7556421" cy="362903"/>
          </a:xfrm>
          <a:prstGeom prst="rect">
            <a:avLst/>
          </a:prstGeom>
          <a:noFill/>
          <a:ln/>
        </p:spPr>
        <p:txBody>
          <a:bodyPr wrap="none" lIns="0" tIns="0" rIns="0" bIns="0" rtlCol="0" anchor="t"/>
          <a:lstStyle/>
          <a:p>
            <a:pPr algn="l" indent="0" marL="0">
              <a:lnSpc>
                <a:spcPts val="2850"/>
              </a:lnSpc>
              <a:buNone/>
            </a:pPr>
            <a:endParaRPr lang="en-US" sz="1750" dirty="0"/>
          </a:p>
        </p:txBody>
      </p:sp>
      <p:sp>
        <p:nvSpPr>
          <p:cNvPr id="5" name="Text 2"/>
          <p:cNvSpPr/>
          <p:nvPr/>
        </p:nvSpPr>
        <p:spPr>
          <a:xfrm>
            <a:off x="6280190" y="4939784"/>
            <a:ext cx="7556421" cy="725805"/>
          </a:xfrm>
          <a:prstGeom prst="rect">
            <a:avLst/>
          </a:prstGeom>
          <a:noFill/>
          <a:ln/>
        </p:spPr>
        <p:txBody>
          <a:bodyPr wrap="square" lIns="0" tIns="0" rIns="0" bIns="0" rtlCol="0" anchor="t"/>
          <a:lstStyle/>
          <a:p>
            <a:pPr algn="l" indent="0" marL="0">
              <a:lnSpc>
                <a:spcPts val="2850"/>
              </a:lnSpc>
              <a:buNone/>
            </a:pPr>
            <a:r>
              <a:rPr lang="en-US" sz="1750" b="1" dirty="0">
                <a:solidFill>
                  <a:srgbClr val="2B2E3C"/>
                </a:solidFill>
                <a:latin typeface="Open Sans" pitchFamily="34" charset="0"/>
                <a:ea typeface="Open Sans" pitchFamily="34" charset="-122"/>
                <a:cs typeface="Open Sans" pitchFamily="34" charset="-120"/>
              </a:rPr>
              <a:t>Günkut KARAGÖZ     Ahmet Fuat EFE     Giray DURMAZ     Fuat TOKUR </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050733"/>
            <a:ext cx="7556421" cy="1956435"/>
          </a:xfrm>
          <a:prstGeom prst="rect">
            <a:avLst/>
          </a:prstGeom>
          <a:noFill/>
          <a:ln/>
        </p:spPr>
        <p:txBody>
          <a:bodyPr wrap="square" lIns="0" tIns="0" rIns="0" bIns="0" rtlCol="0" anchor="t"/>
          <a:lstStyle/>
          <a:p>
            <a:pPr algn="l" indent="0" marL="0">
              <a:lnSpc>
                <a:spcPts val="7700"/>
              </a:lnSpc>
              <a:buNone/>
            </a:pPr>
            <a:r>
              <a:rPr lang="en-US" sz="6150" b="1" dirty="0">
                <a:solidFill>
                  <a:srgbClr val="2C3F42"/>
                </a:solidFill>
                <a:latin typeface="Bitter Medium" pitchFamily="34" charset="0"/>
                <a:ea typeface="Bitter Medium" pitchFamily="34" charset="-122"/>
                <a:cs typeface="Bitter Medium" pitchFamily="34" charset="-120"/>
              </a:rPr>
              <a:t>İLGİ DUYULAN ALAN</a:t>
            </a:r>
            <a:endParaRPr lang="en-US" sz="6150" dirty="0"/>
          </a:p>
        </p:txBody>
      </p:sp>
      <p:sp>
        <p:nvSpPr>
          <p:cNvPr id="4" name="Text 1"/>
          <p:cNvSpPr/>
          <p:nvPr/>
        </p:nvSpPr>
        <p:spPr>
          <a:xfrm>
            <a:off x="6280190" y="4347329"/>
            <a:ext cx="7556421" cy="362903"/>
          </a:xfrm>
          <a:prstGeom prst="rect">
            <a:avLst/>
          </a:prstGeom>
          <a:noFill/>
          <a:ln/>
        </p:spPr>
        <p:txBody>
          <a:bodyPr wrap="none" lIns="0" tIns="0" rIns="0" bIns="0" rtlCol="0" anchor="t"/>
          <a:lstStyle/>
          <a:p>
            <a:pPr algn="l" indent="0" marL="0">
              <a:lnSpc>
                <a:spcPts val="2850"/>
              </a:lnSpc>
              <a:buNone/>
            </a:pPr>
            <a:endParaRPr lang="en-US" sz="1750" dirty="0"/>
          </a:p>
        </p:txBody>
      </p:sp>
      <p:sp>
        <p:nvSpPr>
          <p:cNvPr id="5" name="Text 2"/>
          <p:cNvSpPr/>
          <p:nvPr/>
        </p:nvSpPr>
        <p:spPr>
          <a:xfrm>
            <a:off x="6280190" y="5050393"/>
            <a:ext cx="5589508" cy="425291"/>
          </a:xfrm>
          <a:prstGeom prst="rect">
            <a:avLst/>
          </a:prstGeom>
          <a:noFill/>
          <a:ln/>
        </p:spPr>
        <p:txBody>
          <a:bodyPr wrap="none" lIns="0" tIns="0" rIns="0" bIns="0" rtlCol="0" anchor="t"/>
          <a:lstStyle/>
          <a:p>
            <a:pPr algn="l" indent="0" marL="0">
              <a:lnSpc>
                <a:spcPts val="3300"/>
              </a:lnSpc>
              <a:buNone/>
            </a:pPr>
            <a:r>
              <a:rPr lang="en-US" sz="2650" b="1" dirty="0">
                <a:solidFill>
                  <a:srgbClr val="2C3F42"/>
                </a:solidFill>
                <a:latin typeface="Bitter Medium" pitchFamily="34" charset="0"/>
                <a:ea typeface="Bitter Medium" pitchFamily="34" charset="-122"/>
                <a:cs typeface="Bitter Medium" pitchFamily="34" charset="-120"/>
              </a:rPr>
              <a:t>YAPAY ZEKA, HTML, WEB TASARIM</a:t>
            </a:r>
            <a:endParaRPr lang="en-US" sz="2650" dirty="0"/>
          </a:p>
        </p:txBody>
      </p:sp>
      <p:sp>
        <p:nvSpPr>
          <p:cNvPr id="6" name="Text 3"/>
          <p:cNvSpPr/>
          <p:nvPr/>
        </p:nvSpPr>
        <p:spPr>
          <a:xfrm>
            <a:off x="6280190" y="5815846"/>
            <a:ext cx="7556421"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503283"/>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2C3F42"/>
                </a:solidFill>
                <a:latin typeface="Bitter Medium" pitchFamily="34" charset="0"/>
                <a:ea typeface="Bitter Medium" pitchFamily="34" charset="-122"/>
                <a:cs typeface="Bitter Medium" pitchFamily="34" charset="-120"/>
              </a:rPr>
              <a:t>Konu Özeti ve Tanım</a:t>
            </a:r>
            <a:endParaRPr lang="en-US" sz="4450" dirty="0"/>
          </a:p>
        </p:txBody>
      </p:sp>
      <p:sp>
        <p:nvSpPr>
          <p:cNvPr id="3" name="Text 1"/>
          <p:cNvSpPr/>
          <p:nvPr/>
        </p:nvSpPr>
        <p:spPr>
          <a:xfrm>
            <a:off x="793790" y="2779038"/>
            <a:ext cx="7604284" cy="1133951"/>
          </a:xfrm>
          <a:prstGeom prst="rect">
            <a:avLst/>
          </a:prstGeom>
          <a:noFill/>
          <a:ln/>
        </p:spPr>
        <p:txBody>
          <a:bodyPr wrap="square" lIns="0" tIns="0" rIns="0" bIns="0" rtlCol="0" anchor="t"/>
          <a:lstStyle/>
          <a:p>
            <a:pPr algn="l" indent="0" marL="0">
              <a:lnSpc>
                <a:spcPts val="4450"/>
              </a:lnSpc>
              <a:buNone/>
            </a:pPr>
            <a:r>
              <a:rPr lang="en-US" sz="3550" dirty="0">
                <a:solidFill>
                  <a:srgbClr val="2C3F42"/>
                </a:solidFill>
                <a:latin typeface="Bitter Medium" pitchFamily="34" charset="0"/>
                <a:ea typeface="Bitter Medium" pitchFamily="34" charset="-122"/>
                <a:cs typeface="Bitter Medium" pitchFamily="34" charset="-120"/>
              </a:rPr>
              <a:t>Yapay Zeka Entegrasyonu ile HTML Web Sitesi Oluşturma</a:t>
            </a:r>
            <a:endParaRPr lang="en-US" sz="3550" dirty="0"/>
          </a:p>
        </p:txBody>
      </p:sp>
      <p:sp>
        <p:nvSpPr>
          <p:cNvPr id="4" name="Text 2"/>
          <p:cNvSpPr/>
          <p:nvPr/>
        </p:nvSpPr>
        <p:spPr>
          <a:xfrm>
            <a:off x="793790" y="4139803"/>
            <a:ext cx="7604284" cy="2177415"/>
          </a:xfrm>
          <a:prstGeom prst="rect">
            <a:avLst/>
          </a:prstGeom>
          <a:noFill/>
          <a:ln/>
        </p:spPr>
        <p:txBody>
          <a:bodyPr wrap="squar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Bu konuyu, yapay zeka teknolojilerini kullanarak modern ve etkileşimli HTML web sitelerinin nasıl geliştirileceğini öğrenmek için seçtik. Yapay entegrasyonu, kullanıcı deneyimini kişiselleştirme, içerik üretimini otomatikleştirme ve veri analizi yoluyla sitelerin işlevselliğini artırma imkanları sunar. Bunları nasıl daha aktif kullanıp web sitesine entegre edilebileceğini araştıracağız.</a:t>
            </a:r>
            <a:endParaRPr lang="en-US" sz="1750" dirty="0"/>
          </a:p>
        </p:txBody>
      </p:sp>
      <p:pic>
        <p:nvPicPr>
          <p:cNvPr id="5" name="Image 0" descr="preencoded.png">    </p:cNvPr>
          <p:cNvPicPr>
            <a:picLocks noChangeAspect="1"/>
          </p:cNvPicPr>
          <p:nvPr/>
        </p:nvPicPr>
        <p:blipFill>
          <a:blip r:embed="rId1"/>
          <a:stretch>
            <a:fillRect/>
          </a:stretch>
        </p:blipFill>
        <p:spPr>
          <a:xfrm>
            <a:off x="8959096" y="2807375"/>
            <a:ext cx="4885015" cy="366367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43626"/>
            <a:ext cx="9573458" cy="708779"/>
          </a:xfrm>
          <a:prstGeom prst="rect">
            <a:avLst/>
          </a:prstGeom>
          <a:noFill/>
          <a:ln/>
        </p:spPr>
        <p:txBody>
          <a:bodyPr wrap="none" lIns="0" tIns="0" rIns="0" bIns="0" rtlCol="0" anchor="t"/>
          <a:lstStyle/>
          <a:p>
            <a:pPr algn="l" indent="0" marL="0">
              <a:lnSpc>
                <a:spcPts val="5550"/>
              </a:lnSpc>
              <a:buNone/>
            </a:pPr>
            <a:r>
              <a:rPr lang="en-US" sz="4450" dirty="0">
                <a:solidFill>
                  <a:srgbClr val="2C3F42"/>
                </a:solidFill>
                <a:latin typeface="Bitter Medium" pitchFamily="34" charset="0"/>
                <a:ea typeface="Bitter Medium" pitchFamily="34" charset="-122"/>
                <a:cs typeface="Bitter Medium" pitchFamily="34" charset="-120"/>
              </a:rPr>
              <a:t>Mevcut Durum ve Araştırma Sorunu</a:t>
            </a:r>
            <a:endParaRPr lang="en-US" sz="4450" dirty="0"/>
          </a:p>
        </p:txBody>
      </p:sp>
      <p:sp>
        <p:nvSpPr>
          <p:cNvPr id="3" name="Text 1"/>
          <p:cNvSpPr/>
          <p:nvPr/>
        </p:nvSpPr>
        <p:spPr>
          <a:xfrm>
            <a:off x="793790" y="3506033"/>
            <a:ext cx="13042821" cy="453509"/>
          </a:xfrm>
          <a:prstGeom prst="rect">
            <a:avLst/>
          </a:prstGeom>
          <a:noFill/>
          <a:ln/>
        </p:spPr>
        <p:txBody>
          <a:bodyPr wrap="none" lIns="0" tIns="0" rIns="0" bIns="0" rtlCol="0" anchor="t"/>
          <a:lstStyle/>
          <a:p>
            <a:pPr algn="l" indent="0" marL="0">
              <a:lnSpc>
                <a:spcPts val="3550"/>
              </a:lnSpc>
              <a:buNone/>
            </a:pPr>
            <a:r>
              <a:rPr lang="en-US" sz="2200" dirty="0">
                <a:solidFill>
                  <a:srgbClr val="2B2E3C"/>
                </a:solidFill>
                <a:latin typeface="Open Sans" pitchFamily="34" charset="0"/>
                <a:ea typeface="Open Sans" pitchFamily="34" charset="-122"/>
                <a:cs typeface="Open Sans" pitchFamily="34" charset="-120"/>
              </a:rPr>
              <a:t>Şuan ki durumda web sitenin tasarım kısmını tamamladık araştırma kısmı daha başlanmadı.</a:t>
            </a:r>
            <a:endParaRPr lang="en-US" sz="2200" dirty="0"/>
          </a:p>
        </p:txBody>
      </p:sp>
      <p:sp>
        <p:nvSpPr>
          <p:cNvPr id="4" name="Shape 2"/>
          <p:cNvSpPr/>
          <p:nvPr/>
        </p:nvSpPr>
        <p:spPr>
          <a:xfrm>
            <a:off x="793790" y="4214693"/>
            <a:ext cx="13042821" cy="1671161"/>
          </a:xfrm>
          <a:prstGeom prst="roundRect">
            <a:avLst>
              <a:gd name="adj" fmla="val 8755"/>
            </a:avLst>
          </a:prstGeom>
          <a:solidFill>
            <a:srgbClr val="FFF8F0"/>
          </a:solidFill>
          <a:ln w="30480">
            <a:solidFill>
              <a:srgbClr val="E2C8B5"/>
            </a:solidFill>
            <a:prstDash val="solid"/>
          </a:ln>
        </p:spPr>
      </p:sp>
      <p:sp>
        <p:nvSpPr>
          <p:cNvPr id="5" name="Shape 3"/>
          <p:cNvSpPr/>
          <p:nvPr/>
        </p:nvSpPr>
        <p:spPr>
          <a:xfrm>
            <a:off x="763310" y="4214693"/>
            <a:ext cx="121920" cy="1671161"/>
          </a:xfrm>
          <a:prstGeom prst="roundRect">
            <a:avLst>
              <a:gd name="adj" fmla="val 78139"/>
            </a:avLst>
          </a:prstGeom>
          <a:solidFill>
            <a:srgbClr val="D2600F"/>
          </a:solidFill>
          <a:ln/>
        </p:spPr>
      </p:sp>
      <p:sp>
        <p:nvSpPr>
          <p:cNvPr id="6" name="Text 4"/>
          <p:cNvSpPr/>
          <p:nvPr/>
        </p:nvSpPr>
        <p:spPr>
          <a:xfrm>
            <a:off x="1142524" y="4471988"/>
            <a:ext cx="5078492" cy="566976"/>
          </a:xfrm>
          <a:prstGeom prst="rect">
            <a:avLst/>
          </a:prstGeom>
          <a:noFill/>
          <a:ln/>
        </p:spPr>
        <p:txBody>
          <a:bodyPr wrap="none" lIns="0" tIns="0" rIns="0" bIns="0" rtlCol="0" anchor="t"/>
          <a:lstStyle/>
          <a:p>
            <a:pPr algn="l" indent="0" marL="0">
              <a:lnSpc>
                <a:spcPts val="4450"/>
              </a:lnSpc>
              <a:buNone/>
            </a:pPr>
            <a:r>
              <a:rPr lang="en-US" sz="3550" dirty="0">
                <a:solidFill>
                  <a:srgbClr val="2B2E3C"/>
                </a:solidFill>
                <a:latin typeface="Bitter Medium" pitchFamily="34" charset="0"/>
                <a:ea typeface="Bitter Medium" pitchFamily="34" charset="-122"/>
                <a:cs typeface="Bitter Medium" pitchFamily="34" charset="-120"/>
              </a:rPr>
              <a:t>Çözülmesi gereken soru</a:t>
            </a:r>
            <a:endParaRPr lang="en-US" sz="3550" dirty="0"/>
          </a:p>
        </p:txBody>
      </p:sp>
      <p:sp>
        <p:nvSpPr>
          <p:cNvPr id="7" name="Text 5"/>
          <p:cNvSpPr/>
          <p:nvPr/>
        </p:nvSpPr>
        <p:spPr>
          <a:xfrm>
            <a:off x="1142524" y="5175052"/>
            <a:ext cx="12436793" cy="453509"/>
          </a:xfrm>
          <a:prstGeom prst="rect">
            <a:avLst/>
          </a:prstGeom>
          <a:noFill/>
          <a:ln/>
        </p:spPr>
        <p:txBody>
          <a:bodyPr wrap="none" lIns="0" tIns="0" rIns="0" bIns="0" rtlCol="0" anchor="t"/>
          <a:lstStyle/>
          <a:p>
            <a:pPr algn="l" indent="0" marL="0">
              <a:lnSpc>
                <a:spcPts val="3550"/>
              </a:lnSpc>
              <a:buNone/>
            </a:pPr>
            <a:r>
              <a:rPr lang="en-US" sz="2200" dirty="0">
                <a:solidFill>
                  <a:srgbClr val="2B2E3C"/>
                </a:solidFill>
                <a:latin typeface="Open Sans" pitchFamily="34" charset="0"/>
                <a:ea typeface="Open Sans" pitchFamily="34" charset="-122"/>
                <a:cs typeface="Open Sans" pitchFamily="34" charset="-120"/>
              </a:rPr>
              <a:t>"Yapay zekayı HTML'e nasıl sorunsuz entegre edilebilir mi ?"</a:t>
            </a:r>
            <a:endParaRPr lang="en-US" sz="2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814036"/>
            <a:ext cx="12129968" cy="708779"/>
          </a:xfrm>
          <a:prstGeom prst="rect">
            <a:avLst/>
          </a:prstGeom>
          <a:noFill/>
          <a:ln/>
        </p:spPr>
        <p:txBody>
          <a:bodyPr wrap="none" lIns="0" tIns="0" rIns="0" bIns="0" rtlCol="0" anchor="t"/>
          <a:lstStyle/>
          <a:p>
            <a:pPr algn="l" indent="0" marL="0">
              <a:lnSpc>
                <a:spcPts val="5550"/>
              </a:lnSpc>
              <a:buNone/>
            </a:pPr>
            <a:r>
              <a:rPr lang="en-US" sz="4450" dirty="0">
                <a:solidFill>
                  <a:srgbClr val="2C3F42"/>
                </a:solidFill>
                <a:latin typeface="Bitter Medium" pitchFamily="34" charset="0"/>
                <a:ea typeface="Bitter Medium" pitchFamily="34" charset="-122"/>
                <a:cs typeface="Bitter Medium" pitchFamily="34" charset="-120"/>
              </a:rPr>
              <a:t>Çalışmanın Amacı ve Temel Araştırma Sorusu</a:t>
            </a:r>
            <a:endParaRPr lang="en-US" sz="4450" dirty="0"/>
          </a:p>
        </p:txBody>
      </p:sp>
      <p:sp>
        <p:nvSpPr>
          <p:cNvPr id="3" name="Shape 1"/>
          <p:cNvSpPr/>
          <p:nvPr/>
        </p:nvSpPr>
        <p:spPr>
          <a:xfrm>
            <a:off x="793790" y="2976443"/>
            <a:ext cx="6407944" cy="680442"/>
          </a:xfrm>
          <a:prstGeom prst="roundRect">
            <a:avLst>
              <a:gd name="adj" fmla="val 480029"/>
            </a:avLst>
          </a:prstGeom>
          <a:solidFill>
            <a:srgbClr val="FCE2CF"/>
          </a:solidFill>
          <a:ln w="7620">
            <a:solidFill>
              <a:srgbClr val="E2C8B5"/>
            </a:solidFill>
            <a:prstDash val="solid"/>
          </a:ln>
        </p:spPr>
      </p:sp>
      <p:sp>
        <p:nvSpPr>
          <p:cNvPr id="4" name="Text 2"/>
          <p:cNvSpPr/>
          <p:nvPr/>
        </p:nvSpPr>
        <p:spPr>
          <a:xfrm>
            <a:off x="3827621" y="3103959"/>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2B2E3C"/>
                </a:solidFill>
                <a:latin typeface="Bitter Medium" pitchFamily="34" charset="0"/>
                <a:ea typeface="Bitter Medium" pitchFamily="34" charset="-122"/>
                <a:cs typeface="Bitter Medium" pitchFamily="34" charset="-120"/>
              </a:rPr>
              <a:t>1</a:t>
            </a:r>
            <a:endParaRPr lang="en-US" sz="2650" dirty="0"/>
          </a:p>
        </p:txBody>
      </p:sp>
      <p:sp>
        <p:nvSpPr>
          <p:cNvPr id="5" name="Text 3"/>
          <p:cNvSpPr/>
          <p:nvPr/>
        </p:nvSpPr>
        <p:spPr>
          <a:xfrm>
            <a:off x="1020604" y="388370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Çalışmanın Amacı</a:t>
            </a:r>
            <a:endParaRPr lang="en-US" sz="2200" dirty="0"/>
          </a:p>
        </p:txBody>
      </p:sp>
      <p:sp>
        <p:nvSpPr>
          <p:cNvPr id="6" name="Text 4"/>
          <p:cNvSpPr/>
          <p:nvPr/>
        </p:nvSpPr>
        <p:spPr>
          <a:xfrm>
            <a:off x="1020604" y="4374118"/>
            <a:ext cx="5954316" cy="1814513"/>
          </a:xfrm>
          <a:prstGeom prst="rect">
            <a:avLst/>
          </a:prstGeom>
          <a:noFill/>
          <a:ln/>
        </p:spPr>
        <p:txBody>
          <a:bodyPr wrap="squar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Bu çalışmanın amacı, HTML tabanlı bir web sitesine yapay zeka özelliklerinin (örneğin sohbet botu, öneri sistemi veya otomatik içerik oluşturma) entegre edilmesinin; kullanıcı deneyimi, erişilebilirlik ve geliştirme verimliliği üzerindeki etkilerini incelemektir.</a:t>
            </a:r>
            <a:endParaRPr lang="en-US" sz="1750" dirty="0"/>
          </a:p>
        </p:txBody>
      </p:sp>
      <p:sp>
        <p:nvSpPr>
          <p:cNvPr id="7" name="Shape 5"/>
          <p:cNvSpPr/>
          <p:nvPr/>
        </p:nvSpPr>
        <p:spPr>
          <a:xfrm>
            <a:off x="7428548" y="2976443"/>
            <a:ext cx="6408063" cy="680442"/>
          </a:xfrm>
          <a:prstGeom prst="roundRect">
            <a:avLst>
              <a:gd name="adj" fmla="val 480029"/>
            </a:avLst>
          </a:prstGeom>
          <a:solidFill>
            <a:srgbClr val="FCE2CF"/>
          </a:solidFill>
          <a:ln w="7620">
            <a:solidFill>
              <a:srgbClr val="E2C8B5"/>
            </a:solidFill>
            <a:prstDash val="solid"/>
          </a:ln>
        </p:spPr>
      </p:sp>
      <p:sp>
        <p:nvSpPr>
          <p:cNvPr id="8" name="Text 6"/>
          <p:cNvSpPr/>
          <p:nvPr/>
        </p:nvSpPr>
        <p:spPr>
          <a:xfrm>
            <a:off x="10462498" y="3103959"/>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2B2E3C"/>
                </a:solidFill>
                <a:latin typeface="Bitter Medium" pitchFamily="34" charset="0"/>
                <a:ea typeface="Bitter Medium" pitchFamily="34" charset="-122"/>
                <a:cs typeface="Bitter Medium" pitchFamily="34" charset="-120"/>
              </a:rPr>
              <a:t>2</a:t>
            </a:r>
            <a:endParaRPr lang="en-US" sz="2650" dirty="0"/>
          </a:p>
        </p:txBody>
      </p:sp>
      <p:sp>
        <p:nvSpPr>
          <p:cNvPr id="9" name="Text 7"/>
          <p:cNvSpPr/>
          <p:nvPr/>
        </p:nvSpPr>
        <p:spPr>
          <a:xfrm>
            <a:off x="7655362" y="3883700"/>
            <a:ext cx="3973116" cy="354330"/>
          </a:xfrm>
          <a:prstGeom prst="rect">
            <a:avLst/>
          </a:prstGeom>
          <a:noFill/>
          <a:ln/>
        </p:spPr>
        <p:txBody>
          <a:bodyPr wrap="none" lIns="0" tIns="0" rIns="0" bIns="0" rtlCol="0" anchor="t"/>
          <a:lstStyle/>
          <a:p>
            <a:pPr algn="l"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Temel Araştırma Sorusu (TRS)</a:t>
            </a:r>
            <a:endParaRPr lang="en-US" sz="2200" dirty="0"/>
          </a:p>
        </p:txBody>
      </p:sp>
      <p:sp>
        <p:nvSpPr>
          <p:cNvPr id="10" name="Text 8"/>
          <p:cNvSpPr/>
          <p:nvPr/>
        </p:nvSpPr>
        <p:spPr>
          <a:xfrm>
            <a:off x="7655362" y="4374118"/>
            <a:ext cx="5954435" cy="1088708"/>
          </a:xfrm>
          <a:prstGeom prst="rect">
            <a:avLst/>
          </a:prstGeom>
          <a:noFill/>
          <a:ln/>
        </p:spPr>
        <p:txBody>
          <a:bodyPr wrap="squar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Yapay zekâ teknolojilerinin web geliştirme süreçlerine entegrasyonu ve bu entegrasyonun web sitelerinin işlevselliği ile kullanıcı etkileşimi üzerindeki etkileri.</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597938"/>
            <a:ext cx="11011852" cy="708779"/>
          </a:xfrm>
          <a:prstGeom prst="rect">
            <a:avLst/>
          </a:prstGeom>
          <a:noFill/>
          <a:ln/>
        </p:spPr>
        <p:txBody>
          <a:bodyPr wrap="none" lIns="0" tIns="0" rIns="0" bIns="0" rtlCol="0" anchor="t"/>
          <a:lstStyle/>
          <a:p>
            <a:pPr algn="l" indent="0" marL="0">
              <a:lnSpc>
                <a:spcPts val="5550"/>
              </a:lnSpc>
              <a:buNone/>
            </a:pPr>
            <a:r>
              <a:rPr lang="en-US" sz="4450" dirty="0">
                <a:solidFill>
                  <a:srgbClr val="2C3F42"/>
                </a:solidFill>
                <a:latin typeface="Bitter Medium" pitchFamily="34" charset="0"/>
                <a:ea typeface="Bitter Medium" pitchFamily="34" charset="-122"/>
                <a:cs typeface="Bitter Medium" pitchFamily="34" charset="-120"/>
              </a:rPr>
              <a:t>Araştırma Değişkenlerinin Tanımlanması</a:t>
            </a:r>
            <a:endParaRPr lang="en-US" sz="4450" dirty="0"/>
          </a:p>
        </p:txBody>
      </p:sp>
      <p:sp>
        <p:nvSpPr>
          <p:cNvPr id="3" name="Text 1"/>
          <p:cNvSpPr/>
          <p:nvPr/>
        </p:nvSpPr>
        <p:spPr>
          <a:xfrm>
            <a:off x="793790" y="2760345"/>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Hipotez testleri ve modelleme için değişkenlerin doğru tanımlanması, akademik çalışmanın sağlamlığını garanti eder.</a:t>
            </a:r>
            <a:endParaRPr lang="en-US" sz="1750" dirty="0"/>
          </a:p>
        </p:txBody>
      </p:sp>
      <p:sp>
        <p:nvSpPr>
          <p:cNvPr id="4" name="Shape 2"/>
          <p:cNvSpPr/>
          <p:nvPr/>
        </p:nvSpPr>
        <p:spPr>
          <a:xfrm>
            <a:off x="7299960" y="3378398"/>
            <a:ext cx="30480" cy="3253264"/>
          </a:xfrm>
          <a:prstGeom prst="roundRect">
            <a:avLst>
              <a:gd name="adj" fmla="val 312558"/>
            </a:avLst>
          </a:prstGeom>
          <a:solidFill>
            <a:srgbClr val="E2C8B5"/>
          </a:solidFill>
          <a:ln/>
        </p:spPr>
      </p:sp>
      <p:sp>
        <p:nvSpPr>
          <p:cNvPr id="5" name="Shape 3"/>
          <p:cNvSpPr/>
          <p:nvPr/>
        </p:nvSpPr>
        <p:spPr>
          <a:xfrm>
            <a:off x="6892052" y="3618309"/>
            <a:ext cx="453628" cy="30480"/>
          </a:xfrm>
          <a:prstGeom prst="roundRect">
            <a:avLst>
              <a:gd name="adj" fmla="val 312558"/>
            </a:avLst>
          </a:prstGeom>
          <a:solidFill>
            <a:srgbClr val="E2C8B5"/>
          </a:solidFill>
          <a:ln/>
        </p:spPr>
      </p:sp>
      <p:sp>
        <p:nvSpPr>
          <p:cNvPr id="6" name="Shape 4"/>
          <p:cNvSpPr/>
          <p:nvPr/>
        </p:nvSpPr>
        <p:spPr>
          <a:xfrm>
            <a:off x="7230189" y="3548539"/>
            <a:ext cx="170021" cy="170021"/>
          </a:xfrm>
          <a:prstGeom prst="roundRect">
            <a:avLst>
              <a:gd name="adj" fmla="val 268908"/>
            </a:avLst>
          </a:prstGeom>
          <a:solidFill>
            <a:srgbClr val="D2600F"/>
          </a:solidFill>
          <a:ln/>
        </p:spPr>
      </p:sp>
      <p:sp>
        <p:nvSpPr>
          <p:cNvPr id="7" name="Text 5"/>
          <p:cNvSpPr/>
          <p:nvPr/>
        </p:nvSpPr>
        <p:spPr>
          <a:xfrm>
            <a:off x="3572708" y="3456265"/>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Bağımlı Değişken </a:t>
            </a:r>
            <a:endParaRPr lang="en-US" sz="2200" dirty="0"/>
          </a:p>
        </p:txBody>
      </p:sp>
      <p:sp>
        <p:nvSpPr>
          <p:cNvPr id="8" name="Text 6"/>
          <p:cNvSpPr/>
          <p:nvPr/>
        </p:nvSpPr>
        <p:spPr>
          <a:xfrm>
            <a:off x="793790" y="3946684"/>
            <a:ext cx="5614154" cy="362903"/>
          </a:xfrm>
          <a:prstGeom prst="rect">
            <a:avLst/>
          </a:prstGeom>
          <a:noFill/>
          <a:ln/>
        </p:spPr>
        <p:txBody>
          <a:bodyPr wrap="none" lIns="0" tIns="0" rIns="0" bIns="0" rtlCol="0" anchor="t"/>
          <a:lstStyle/>
          <a:p>
            <a:pPr algn="r" indent="0" marL="0">
              <a:lnSpc>
                <a:spcPts val="2850"/>
              </a:lnSpc>
              <a:buNone/>
            </a:pPr>
            <a:r>
              <a:rPr lang="en-US" sz="1750" b="1" dirty="0">
                <a:solidFill>
                  <a:srgbClr val="2B2E3C"/>
                </a:solidFill>
                <a:latin typeface="Open Sans" pitchFamily="34" charset="0"/>
                <a:ea typeface="Open Sans" pitchFamily="34" charset="-122"/>
                <a:cs typeface="Open Sans" pitchFamily="34" charset="-120"/>
              </a:rPr>
              <a:t>Yapay Zeka Entegrasyonu</a:t>
            </a:r>
            <a:pPr algn="r" indent="0" marL="0">
              <a:lnSpc>
                <a:spcPts val="2850"/>
              </a:lnSpc>
              <a:buNone/>
            </a:pPr>
            <a:r>
              <a:rPr lang="en-US" sz="1750" dirty="0">
                <a:solidFill>
                  <a:srgbClr val="2B2E3C"/>
                </a:solidFill>
                <a:latin typeface="Open Sans" pitchFamily="34" charset="0"/>
                <a:ea typeface="Open Sans" pitchFamily="34" charset="-122"/>
                <a:cs typeface="Open Sans" pitchFamily="34" charset="-120"/>
              </a:rPr>
              <a:t>.</a:t>
            </a:r>
            <a:endParaRPr lang="en-US" sz="1750" dirty="0"/>
          </a:p>
        </p:txBody>
      </p:sp>
      <p:sp>
        <p:nvSpPr>
          <p:cNvPr id="9" name="Shape 7"/>
          <p:cNvSpPr/>
          <p:nvPr/>
        </p:nvSpPr>
        <p:spPr>
          <a:xfrm>
            <a:off x="7284720" y="4979194"/>
            <a:ext cx="453628" cy="30480"/>
          </a:xfrm>
          <a:prstGeom prst="roundRect">
            <a:avLst>
              <a:gd name="adj" fmla="val 312558"/>
            </a:avLst>
          </a:prstGeom>
          <a:solidFill>
            <a:srgbClr val="E2C8B5"/>
          </a:solidFill>
          <a:ln/>
        </p:spPr>
      </p:sp>
      <p:sp>
        <p:nvSpPr>
          <p:cNvPr id="10" name="Shape 8"/>
          <p:cNvSpPr/>
          <p:nvPr/>
        </p:nvSpPr>
        <p:spPr>
          <a:xfrm>
            <a:off x="7230189" y="4909423"/>
            <a:ext cx="170021" cy="170021"/>
          </a:xfrm>
          <a:prstGeom prst="roundRect">
            <a:avLst>
              <a:gd name="adj" fmla="val 268908"/>
            </a:avLst>
          </a:prstGeom>
          <a:solidFill>
            <a:srgbClr val="D2600F"/>
          </a:solidFill>
          <a:ln/>
        </p:spPr>
      </p:sp>
      <p:sp>
        <p:nvSpPr>
          <p:cNvPr id="11" name="Text 9"/>
          <p:cNvSpPr/>
          <p:nvPr/>
        </p:nvSpPr>
        <p:spPr>
          <a:xfrm>
            <a:off x="8222456" y="4817150"/>
            <a:ext cx="5593199" cy="354330"/>
          </a:xfrm>
          <a:prstGeom prst="rect">
            <a:avLst/>
          </a:prstGeom>
          <a:noFill/>
          <a:ln/>
        </p:spPr>
        <p:txBody>
          <a:bodyPr wrap="none" lIns="0" tIns="0" rIns="0" bIns="0" rtlCol="0" anchor="t"/>
          <a:lstStyle/>
          <a:p>
            <a:pPr algn="l"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Bağımsız Değişkenler (Etkileyen Faktörler)</a:t>
            </a:r>
            <a:endParaRPr lang="en-US" sz="2200" dirty="0"/>
          </a:p>
        </p:txBody>
      </p:sp>
      <p:sp>
        <p:nvSpPr>
          <p:cNvPr id="12" name="Text 10"/>
          <p:cNvSpPr/>
          <p:nvPr/>
        </p:nvSpPr>
        <p:spPr>
          <a:xfrm>
            <a:off x="8222456" y="5307568"/>
            <a:ext cx="5614154" cy="362903"/>
          </a:xfrm>
          <a:prstGeom prst="rect">
            <a:avLst/>
          </a:prstGeom>
          <a:noFill/>
          <a:ln/>
        </p:spPr>
        <p:txBody>
          <a:bodyPr wrap="none" lIns="0" tIns="0" rIns="0" bIns="0" rtlCol="0" anchor="t"/>
          <a:lstStyle/>
          <a:p>
            <a:pPr algn="l" indent="0" marL="0">
              <a:lnSpc>
                <a:spcPts val="2850"/>
              </a:lnSpc>
              <a:buNone/>
            </a:pPr>
            <a:r>
              <a:rPr lang="en-US" sz="1750" b="1" dirty="0">
                <a:solidFill>
                  <a:srgbClr val="2B2E3C"/>
                </a:solidFill>
                <a:latin typeface="Open Sans" pitchFamily="34" charset="0"/>
                <a:ea typeface="Open Sans" pitchFamily="34" charset="-122"/>
                <a:cs typeface="Open Sans" pitchFamily="34" charset="-120"/>
              </a:rPr>
              <a:t>Site Tasarımı</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517094"/>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2C3F42"/>
                </a:solidFill>
                <a:latin typeface="Bitter Medium" pitchFamily="34" charset="0"/>
                <a:ea typeface="Bitter Medium" pitchFamily="34" charset="-122"/>
                <a:cs typeface="Bitter Medium" pitchFamily="34" charset="-120"/>
              </a:rPr>
              <a:t>Hipotez Oluşturma: Test Edilebilir </a:t>
            </a:r>
            <a:endParaRPr lang="en-US" sz="4450" dirty="0"/>
          </a:p>
        </p:txBody>
      </p:sp>
      <p:sp>
        <p:nvSpPr>
          <p:cNvPr id="4" name="Text 1"/>
          <p:cNvSpPr/>
          <p:nvPr/>
        </p:nvSpPr>
        <p:spPr>
          <a:xfrm>
            <a:off x="793790" y="3274814"/>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Hipotez, araştırmanın temel iddialarını somutlaştırır ve istatistiksel olarak test edilmeye hazırlar. İki ana tür hipotez kullanılır.</a:t>
            </a:r>
            <a:endParaRPr lang="en-US" sz="1750" dirty="0"/>
          </a:p>
        </p:txBody>
      </p:sp>
      <p:sp>
        <p:nvSpPr>
          <p:cNvPr id="5" name="Shape 2"/>
          <p:cNvSpPr/>
          <p:nvPr/>
        </p:nvSpPr>
        <p:spPr>
          <a:xfrm>
            <a:off x="793790" y="4255770"/>
            <a:ext cx="7556421" cy="2456617"/>
          </a:xfrm>
          <a:prstGeom prst="roundRect">
            <a:avLst>
              <a:gd name="adj" fmla="val 3878"/>
            </a:avLst>
          </a:prstGeom>
          <a:solidFill>
            <a:srgbClr val="FFF8F0"/>
          </a:solidFill>
          <a:ln w="30480">
            <a:solidFill>
              <a:srgbClr val="E2C8B5"/>
            </a:solidFill>
            <a:prstDash val="solid"/>
          </a:ln>
        </p:spPr>
      </p:sp>
      <p:sp>
        <p:nvSpPr>
          <p:cNvPr id="6" name="Shape 3"/>
          <p:cNvSpPr/>
          <p:nvPr/>
        </p:nvSpPr>
        <p:spPr>
          <a:xfrm>
            <a:off x="824270" y="4286250"/>
            <a:ext cx="907256" cy="2395657"/>
          </a:xfrm>
          <a:prstGeom prst="roundRect">
            <a:avLst>
              <a:gd name="adj" fmla="val 6469"/>
            </a:avLst>
          </a:prstGeom>
          <a:solidFill>
            <a:srgbClr val="FCE2CF"/>
          </a:solidFill>
          <a:ln/>
        </p:spPr>
      </p:sp>
      <p:sp>
        <p:nvSpPr>
          <p:cNvPr id="7" name="Text 4"/>
          <p:cNvSpPr/>
          <p:nvPr/>
        </p:nvSpPr>
        <p:spPr>
          <a:xfrm>
            <a:off x="1103948" y="5271373"/>
            <a:ext cx="340162" cy="425291"/>
          </a:xfrm>
          <a:prstGeom prst="rect">
            <a:avLst/>
          </a:prstGeom>
          <a:noFill/>
          <a:ln/>
        </p:spPr>
        <p:txBody>
          <a:bodyPr wrap="none" lIns="0" tIns="0" rIns="0" bIns="0" rtlCol="0" anchor="t"/>
          <a:lstStyle/>
          <a:p>
            <a:pPr algn="l" indent="0" marL="0">
              <a:lnSpc>
                <a:spcPts val="2650"/>
              </a:lnSpc>
              <a:buNone/>
            </a:pPr>
            <a:r>
              <a:rPr lang="en-US" sz="2650" dirty="0">
                <a:solidFill>
                  <a:srgbClr val="2B2E3C"/>
                </a:solidFill>
                <a:latin typeface="Bitter Medium" pitchFamily="34" charset="0"/>
                <a:ea typeface="Bitter Medium" pitchFamily="34" charset="-122"/>
                <a:cs typeface="Bitter Medium" pitchFamily="34" charset="-120"/>
              </a:rPr>
              <a:t>1</a:t>
            </a:r>
            <a:endParaRPr lang="en-US" sz="2650" dirty="0"/>
          </a:p>
        </p:txBody>
      </p:sp>
      <p:sp>
        <p:nvSpPr>
          <p:cNvPr id="8" name="Text 5"/>
          <p:cNvSpPr/>
          <p:nvPr/>
        </p:nvSpPr>
        <p:spPr>
          <a:xfrm>
            <a:off x="1958340" y="4513064"/>
            <a:ext cx="3109198" cy="354330"/>
          </a:xfrm>
          <a:prstGeom prst="rect">
            <a:avLst/>
          </a:prstGeom>
          <a:noFill/>
          <a:ln/>
        </p:spPr>
        <p:txBody>
          <a:bodyPr wrap="none" lIns="0" tIns="0" rIns="0" bIns="0" rtlCol="0" anchor="t"/>
          <a:lstStyle/>
          <a:p>
            <a:pPr algn="l"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Araştırma Hipotezi (H1)</a:t>
            </a:r>
            <a:endParaRPr lang="en-US" sz="2200" dirty="0"/>
          </a:p>
        </p:txBody>
      </p:sp>
      <p:sp>
        <p:nvSpPr>
          <p:cNvPr id="9" name="Text 6"/>
          <p:cNvSpPr/>
          <p:nvPr/>
        </p:nvSpPr>
        <p:spPr>
          <a:xfrm>
            <a:off x="1958340" y="5003483"/>
            <a:ext cx="6134576" cy="1451610"/>
          </a:xfrm>
          <a:prstGeom prst="rect">
            <a:avLst/>
          </a:prstGeom>
          <a:noFill/>
          <a:ln/>
        </p:spPr>
        <p:txBody>
          <a:bodyPr wrap="squar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Hipotez: "Yapay zeka entegrasyonunun, HTML tabanlı web sitelerinde kullanıcı deneyimini ve etkileşimi artırdığı, ayrıca geliştiricilerin web sitesi oluşturma sürecini hızlandırdığı varsayılmaktadır."</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2025-10-23T07:00:42Z</dcterms:created>
  <dcterms:modified xsi:type="dcterms:W3CDTF">2025-10-23T07:00:42Z</dcterms:modified>
</cp:coreProperties>
</file>